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8"/>
  </p:notesMasterIdLst>
  <p:handoutMasterIdLst>
    <p:handoutMasterId r:id="rId19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55" r:id="rId13"/>
    <p:sldId id="745" r:id="rId14"/>
    <p:sldId id="756" r:id="rId15"/>
    <p:sldId id="746" r:id="rId16"/>
    <p:sldId id="738" r:id="rId17"/>
  </p:sldIdLst>
  <p:sldSz cx="12192000" cy="6858000"/>
  <p:notesSz cx="6797675" cy="992822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55"/>
            <p14:sldId id="745"/>
            <p14:sldId id="756"/>
            <p14:sldId id="746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4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71307300509338E-2"/>
          <c:y val="6.8692206076618231E-2"/>
          <c:w val="0.89516129032258063"/>
          <c:h val="0.8626155878467635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7504244482173174"/>
                  <c:y val="2.6420079260237781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62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D3-4D7F-8202-8170E4BA1F8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811544991511036"/>
                  <c:y val="2.6420079260237781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142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D3-4D7F-8202-8170E4BA1F8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37.218000000000004</c:v>
                </c:pt>
                <c:pt idx="1">
                  <c:v>71.094999999999999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1F-439A-A588-8A2513A1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8433344"/>
        <c:axId val="448438048"/>
      </c:barChart>
      <c:catAx>
        <c:axId val="44843334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48438048"/>
        <c:crosses val="min"/>
        <c:auto val="0"/>
        <c:lblAlgn val="ctr"/>
        <c:lblOffset val="100"/>
        <c:noMultiLvlLbl val="0"/>
      </c:catAx>
      <c:valAx>
        <c:axId val="448438048"/>
        <c:scaling>
          <c:orientation val="minMax"/>
          <c:max val="71.0949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484333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1326530612244898"/>
          <c:w val="0.74139194139194142"/>
          <c:h val="0.7346938775510204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5.102040816326530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40,772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820-4961-B2A3-10EF2308F24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24.425000000000001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20-4961-B2A3-10EF2308F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8433736"/>
        <c:axId val="448434128"/>
      </c:barChart>
      <c:catAx>
        <c:axId val="4484337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48434128"/>
        <c:crosses val="min"/>
        <c:auto val="0"/>
        <c:lblAlgn val="ctr"/>
        <c:lblOffset val="100"/>
        <c:noMultiLvlLbl val="0"/>
      </c:catAx>
      <c:valAx>
        <c:axId val="448434128"/>
        <c:scaling>
          <c:orientation val="minMax"/>
          <c:max val="24.4250000000000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48433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12682926829268293"/>
          <c:w val="0.46327077747989276"/>
          <c:h val="0.746341463414634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4.8780487804878049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3 475,83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04-4008-8369-E6339584CF4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2910.75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4-4008-8369-E6339584C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8432560"/>
        <c:axId val="448434912"/>
      </c:barChart>
      <c:catAx>
        <c:axId val="4484325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48434912"/>
        <c:crosses val="min"/>
        <c:auto val="0"/>
        <c:lblAlgn val="ctr"/>
        <c:lblOffset val="100"/>
        <c:noMultiLvlLbl val="0"/>
      </c:catAx>
      <c:valAx>
        <c:axId val="448434912"/>
        <c:scaling>
          <c:orientation val="minMax"/>
          <c:max val="2910.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484325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12935323383084577"/>
          <c:w val="0.26809651474530832"/>
          <c:h val="0.7412935323383084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4.975124378109452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C6-4AC4-B603-45E1ABF6F11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1523.75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C6-4AC4-B603-45E1ABF6F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8435304"/>
        <c:axId val="448431776"/>
      </c:barChart>
      <c:catAx>
        <c:axId val="4484353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48431776"/>
        <c:crosses val="min"/>
        <c:auto val="0"/>
        <c:lblAlgn val="ctr"/>
        <c:lblOffset val="100"/>
        <c:noMultiLvlLbl val="0"/>
      </c:catAx>
      <c:valAx>
        <c:axId val="448431776"/>
        <c:scaling>
          <c:orientation val="minMax"/>
          <c:max val="1523.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484353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11872146118721461"/>
          <c:w val="0.8309222423146474"/>
          <c:h val="0.7625570776255707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4.566210045662100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B6-4A24-A49E-06712816E23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33.877000000000002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D-4B49-BE71-717A15A7A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8436480"/>
        <c:axId val="448431384"/>
      </c:barChart>
      <c:catAx>
        <c:axId val="4484364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48431384"/>
        <c:crosses val="min"/>
        <c:auto val="0"/>
        <c:lblAlgn val="ctr"/>
        <c:lblOffset val="100"/>
        <c:noMultiLvlLbl val="0"/>
      </c:catAx>
      <c:valAx>
        <c:axId val="448431384"/>
        <c:scaling>
          <c:orientation val="minMax"/>
          <c:max val="33.87700000000000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484364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60-42AA-8BDB-A881F384F187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60-42AA-8BDB-A881F384F187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E60-42AA-8BDB-A881F384F187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60-42AA-8BDB-A881F384F187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E60-42AA-8BDB-A881F384F187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60-42AA-8BDB-A881F384F187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49.965199590583417</c:v>
                </c:pt>
                <c:pt idx="1">
                  <c:v>8.5486182190378699</c:v>
                </c:pt>
                <c:pt idx="2">
                  <c:v>5.1791197543500509</c:v>
                </c:pt>
                <c:pt idx="3">
                  <c:v>27.85670419651996</c:v>
                </c:pt>
                <c:pt idx="4">
                  <c:v>8.1883316274309124</c:v>
                </c:pt>
                <c:pt idx="5">
                  <c:v>0.26202661207778916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60-42AA-8BDB-A881F384F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28381548084442E-2"/>
          <c:y val="0.13088404133180254"/>
          <c:w val="0.95934323690383116"/>
          <c:h val="0.8094144661308840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74-4413-AC4A-85833912FF3C}"/>
              </c:ext>
            </c:extLst>
          </c:dPt>
          <c:dLbls>
            <c:dLbl>
              <c:idx val="1"/>
              <c:layout>
                <c:manualLayout>
                  <c:x val="0"/>
                  <c:y val="-0.3938002296211251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C6-464B-BB92-E08FCA7929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4707233065442020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C6-464B-BB92-E08FCA7929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4592422502870264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C6-464B-BB92-E08FCA7929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4535017221584385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C6-464B-BB92-E08FCA7929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1514.8</c:v>
                </c:pt>
                <c:pt idx="1">
                  <c:v>1523.75</c:v>
                </c:pt>
                <c:pt idx="2">
                  <c:v>1882.82</c:v>
                </c:pt>
                <c:pt idx="3">
                  <c:v>1832.67</c:v>
                </c:pt>
                <c:pt idx="4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C6-464B-BB92-E08FCA792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53445736"/>
        <c:axId val="453450048"/>
      </c:barChart>
      <c:catAx>
        <c:axId val="453445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453450048"/>
        <c:crosses val="min"/>
        <c:auto val="0"/>
        <c:lblAlgn val="ctr"/>
        <c:lblOffset val="100"/>
        <c:noMultiLvlLbl val="0"/>
      </c:catAx>
      <c:valAx>
        <c:axId val="453450048"/>
        <c:scaling>
          <c:orientation val="minMax"/>
          <c:max val="1882.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3445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28381548084442E-2"/>
          <c:y val="0.12244897959183673"/>
          <c:w val="0.95934323690383116"/>
          <c:h val="0.821697099892588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50-4010-803B-2A2BB5E213F3}"/>
              </c:ext>
            </c:extLst>
          </c:dPt>
          <c:dLbls>
            <c:dLbl>
              <c:idx val="1"/>
              <c:layout>
                <c:manualLayout>
                  <c:x val="0"/>
                  <c:y val="-0.2577873254564984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D5-4DAB-A800-EFB0ABC22E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4726100966702470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5D5-4DAB-A800-EFB0ABC22E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4360902255639097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D5-4DAB-A800-EFB0ABC22E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4135338345864661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5D5-4DAB-A800-EFB0ABC22E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14.096</c:v>
                </c:pt>
                <c:pt idx="1">
                  <c:v>14.074</c:v>
                </c:pt>
                <c:pt idx="2">
                  <c:v>29.38</c:v>
                </c:pt>
                <c:pt idx="3">
                  <c:v>26.803000000000001</c:v>
                </c:pt>
                <c:pt idx="4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D5-4DAB-A800-EFB0ABC22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53446912"/>
        <c:axId val="453447304"/>
      </c:barChart>
      <c:catAx>
        <c:axId val="453446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453447304"/>
        <c:crosses val="min"/>
        <c:auto val="0"/>
        <c:lblAlgn val="ctr"/>
        <c:lblOffset val="100"/>
        <c:noMultiLvlLbl val="0"/>
      </c:catAx>
      <c:valAx>
        <c:axId val="453447304"/>
        <c:scaling>
          <c:orientation val="minMax"/>
          <c:max val="29.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34469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3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xmlns="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xmlns="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xmlns="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xmlns="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xmlns="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9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4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image" Target="../media/image1.emf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chart" Target="../charts/chart8.xml"/><Relationship Id="rId10" Type="http://schemas.openxmlformats.org/officeDocument/2006/relationships/tags" Target="../tags/tag74.xml"/><Relationship Id="rId19" Type="http://schemas.openxmlformats.org/officeDocument/2006/relationships/slideLayout" Target="../slideLayouts/slideLayout9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Апрель  2024 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Отчет по итогам </a:t>
            </a:r>
            <a:r>
              <a:rPr lang="ru-RU" sz="1800" dirty="0" smtClean="0"/>
              <a:t>2023 </a:t>
            </a:r>
            <a:r>
              <a:rPr lang="ru-RU" sz="18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</a:t>
            </a:r>
          </a:p>
          <a:p>
            <a:r>
              <a:rPr lang="ru-RU" sz="1800" dirty="0"/>
              <a:t>АО «ЕЭК» перед потребителями и иными заинтересованными лицами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6311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3" name="Слайд think-cell" r:id="rId20" imgW="594" imgH="595" progId="TCLayout.ActiveDocument.1">
                  <p:embed/>
                </p:oleObj>
              </mc:Choice>
              <mc:Fallback>
                <p:oleObj name="Слайд think-cell" r:id="rId20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Перспективы деятельности </a:t>
            </a:r>
            <a:r>
              <a:rPr lang="ru-RU" b="0" dirty="0">
                <a:solidFill>
                  <a:schemeClr val="accent1"/>
                </a:solidFill>
              </a:rPr>
              <a:t>(планах развития), в том числе возможных изменениях </a:t>
            </a:r>
            <a:r>
              <a:rPr lang="ru-RU" b="0" dirty="0" smtClean="0">
                <a:solidFill>
                  <a:schemeClr val="accent1"/>
                </a:solidFill>
              </a:rPr>
              <a:t>тарифов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05626068"/>
              </p:ext>
            </p:extLst>
          </p:nvPr>
        </p:nvGraphicFramePr>
        <p:xfrm>
          <a:off x="2403475" y="1692275"/>
          <a:ext cx="4060825" cy="138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4298950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F4F853-A278-48E5-97F3-4B2F8301A6D1}" type="datetime'20''''''''2''''''''''''''''''''''4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5"/>
            </p:custDataLst>
          </p:nvPr>
        </p:nvSpPr>
        <p:spPr bwMode="auto">
          <a:xfrm>
            <a:off x="5857875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6"/>
            </p:custDataLst>
          </p:nvPr>
        </p:nvSpPr>
        <p:spPr bwMode="auto">
          <a:xfrm>
            <a:off x="274161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7"/>
            </p:custDataLst>
          </p:nvPr>
        </p:nvSpPr>
        <p:spPr bwMode="auto">
          <a:xfrm>
            <a:off x="3521075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BE72C6-E63B-4310-9DC5-D730AE01A8BA}" type="datetime'''20''2''''''''''''''3'''">
              <a:rPr lang="ru-RU" altLang="en-US" sz="900" smtClean="0">
                <a:solidFill>
                  <a:schemeClr val="tx1"/>
                </a:solidFill>
              </a:rPr>
              <a:pPr/>
              <a:t>2023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8"/>
            </p:custDataLst>
          </p:nvPr>
        </p:nvSpPr>
        <p:spPr bwMode="auto">
          <a:xfrm>
            <a:off x="507841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9"/>
            </p:custDataLst>
          </p:nvPr>
        </p:nvSpPr>
        <p:spPr bwMode="auto">
          <a:xfrm>
            <a:off x="6516688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10"/>
            </p:custDataLst>
          </p:nvPr>
        </p:nvSpPr>
        <p:spPr bwMode="auto">
          <a:xfrm>
            <a:off x="6727825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62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94631314"/>
              </p:ext>
            </p:extLst>
          </p:nvPr>
        </p:nvGraphicFramePr>
        <p:xfrm>
          <a:off x="2413000" y="3711575"/>
          <a:ext cx="4060825" cy="147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1" name="Прямоугольник 20"/>
          <p:cNvSpPr/>
          <p:nvPr>
            <p:custDataLst>
              <p:tags r:id="rId12"/>
            </p:custDataLst>
          </p:nvPr>
        </p:nvSpPr>
        <p:spPr bwMode="auto">
          <a:xfrm>
            <a:off x="2751138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13"/>
            </p:custDataLst>
          </p:nvPr>
        </p:nvSpPr>
        <p:spPr bwMode="auto">
          <a:xfrm>
            <a:off x="3530600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B5A47A4-3B73-4AA1-A316-B1BB6FDD6B51}" type="datetime'2''''0''''''''''''''''2''''''''''3'''''''''''''">
              <a:rPr lang="ru-RU" altLang="en-US" sz="900" smtClean="0">
                <a:solidFill>
                  <a:schemeClr val="tx1"/>
                </a:solidFill>
              </a:rPr>
              <a:pPr/>
              <a:t>2023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4"/>
            </p:custDataLst>
          </p:nvPr>
        </p:nvSpPr>
        <p:spPr bwMode="auto">
          <a:xfrm>
            <a:off x="5087938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5"/>
            </p:custDataLst>
          </p:nvPr>
        </p:nvSpPr>
        <p:spPr bwMode="auto">
          <a:xfrm>
            <a:off x="430847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323AD3-39EA-4609-8CC1-05D14AD80DE7}" type="datetime'''''20''''''''''''''''''2''''''''''''''''4''''''''''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6"/>
            </p:custDataLst>
          </p:nvPr>
        </p:nvSpPr>
        <p:spPr bwMode="auto">
          <a:xfrm>
            <a:off x="5867400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7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8"/>
            </p:custDataLst>
          </p:nvPr>
        </p:nvSpPr>
        <p:spPr bwMode="auto">
          <a:xfrm>
            <a:off x="6484938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8034391" y="1220788"/>
            <a:ext cx="3655299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232384" y="1846263"/>
            <a:ext cx="3521907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685141" y="1831975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57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8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smtClean="0"/>
              <a:t>Общая информация о субъекте естественной монополии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smtClean="0"/>
              <a:t>Тарифы на регулируемые услуги: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Производство тепловой энергии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- 1 523,75 </a:t>
            </a:r>
            <a:r>
              <a:rPr lang="ru-RU" sz="1600" dirty="0" smtClean="0"/>
              <a:t>тенге/Гкал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подача воды по распределительным сетям – </a:t>
            </a:r>
            <a:r>
              <a:rPr lang="ru-RU" sz="1600" dirty="0" smtClean="0">
                <a:solidFill>
                  <a:schemeClr val="accent1"/>
                </a:solidFill>
              </a:rPr>
              <a:t>37,56 </a:t>
            </a:r>
            <a:r>
              <a:rPr lang="ru-RU" sz="1600" dirty="0" smtClean="0"/>
              <a:t>тенге/м3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«Евроазиатская энергетическая корпорация» (ЕЭК</a:t>
            </a:r>
            <a:r>
              <a:rPr lang="ru-RU" sz="1600" dirty="0" smtClean="0"/>
              <a:t>) - </a:t>
            </a:r>
            <a:r>
              <a:rPr lang="ru-RU" sz="1600" dirty="0"/>
              <a:t>о</a:t>
            </a:r>
            <a:r>
              <a:rPr lang="ru-RU" sz="1600" dirty="0" smtClean="0"/>
              <a:t>дин </a:t>
            </a:r>
            <a:r>
              <a:rPr lang="ru-RU" sz="1600" dirty="0"/>
              <a:t>из крупнейших поставщиков электроэнергии и угля в Казахстане, основанный в 1996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АО «ЕЭК» является субъектом естественных монополий по следующим видам деятельности: </a:t>
            </a:r>
            <a:endParaRPr lang="ru-RU" sz="1600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производство </a:t>
            </a:r>
            <a:r>
              <a:rPr lang="ru-RU" sz="1600" b="1" dirty="0"/>
              <a:t>тепловой энергии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подача воды по распределительным сетям. </a:t>
            </a:r>
            <a:r>
              <a:rPr lang="ru-RU" sz="1600" b="1" dirty="0" smtClean="0"/>
              <a:t> </a:t>
            </a:r>
            <a:r>
              <a:rPr lang="ru-RU" sz="1200" i="1" dirty="0" smtClean="0"/>
              <a:t>Начиная </a:t>
            </a:r>
            <a:r>
              <a:rPr lang="ru-RU" sz="1200" i="1" dirty="0"/>
              <a:t>с 2017 года по виду деятельности «подача воды по распределительным сетям» предприятие является субъектом естественных монополий малой мощности.</a:t>
            </a:r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– уголь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экибастузского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бассейна; 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Растопочное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Информация об исполнении утвержденной инвестиционной </a:t>
            </a:r>
            <a:r>
              <a:rPr lang="ru-RU" b="0" dirty="0" smtClean="0">
                <a:solidFill>
                  <a:schemeClr val="accent1"/>
                </a:solidFill>
              </a:rPr>
              <a:t>программы за 2023 год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52379"/>
              </p:ext>
            </p:extLst>
          </p:nvPr>
        </p:nvGraphicFramePr>
        <p:xfrm>
          <a:off x="242134" y="1441460"/>
          <a:ext cx="11517246" cy="4370865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05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21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463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Отчет о прибылях и убытках*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Собственные средства (тыс. тенге)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тепловой энергии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внешних трубопроводов системы отопления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smtClean="0"/>
                        <a:t>101,6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smtClean="0"/>
                        <a:t>238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-79590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14074,53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объема работ, стоимости ТМЦ, увеличение стоимости услуги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установлено утвержденной инвестиционной программой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установлено утвержденной инвестиционной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тклонения отсутствуют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Выполненные  работы направлены на поддержание основных средств Электрической станции в рабочем состоянии, что позволяет обеспечить бесперебойную подачу тепла потребителям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-79590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14074,53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25826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b="0" dirty="0" smtClean="0">
                <a:solidFill>
                  <a:schemeClr val="accent1"/>
                </a:solidFill>
              </a:rPr>
              <a:t>Информация о постатейном </a:t>
            </a:r>
            <a:r>
              <a:rPr lang="ru-RU" b="0" dirty="0">
                <a:solidFill>
                  <a:schemeClr val="accent1"/>
                </a:solidFill>
              </a:rPr>
              <a:t>исполнении </a:t>
            </a:r>
            <a:r>
              <a:rPr lang="ru-RU" b="0" dirty="0" smtClean="0">
                <a:solidFill>
                  <a:schemeClr val="accent1"/>
                </a:solidFill>
              </a:rPr>
              <a:t>утвержденной тарифной </a:t>
            </a:r>
            <a:r>
              <a:rPr lang="ru-RU" b="0" dirty="0">
                <a:solidFill>
                  <a:schemeClr val="accent1"/>
                </a:solidFill>
              </a:rPr>
              <a:t>сметы по производству тепловой энергии за </a:t>
            </a:r>
            <a:r>
              <a:rPr lang="ru-RU" b="0" dirty="0" smtClean="0">
                <a:solidFill>
                  <a:schemeClr val="accent1"/>
                </a:solidFill>
              </a:rPr>
              <a:t>2023 год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33784"/>
              </p:ext>
            </p:extLst>
          </p:nvPr>
        </p:nvGraphicFramePr>
        <p:xfrm>
          <a:off x="427091" y="901897"/>
          <a:ext cx="11170398" cy="5512943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21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утвержденной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приказом  №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97-ОД от 08.11.2021 г.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производство  товаров и предоставление услуг,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62 625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137 196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Материальные затраты,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40 995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57 902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сырье и материалы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цен на сырье и материалы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топливо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57 217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себестоимости добычи угля,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жд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 тарифа, снижение объема оказываемых услуг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оплату труда,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2 773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2882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затрат по оплате труда </a:t>
                      </a:r>
                    </a:p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произошло за счет роста заработной платы в 2023 г. </a:t>
                      </a:r>
                    </a:p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социальному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налогу и обязательному страхованию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фактические затраты сложились исходя из фактической численности, не превышающей нормативную, и ставок согласно требованиям законодательства.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в том числе: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заработная плата производственных рабочих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2 420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социальный налог и обязательное страхование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обязательные .профес.пенсион.взносы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на обязательное медицинское страхования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52,1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66 601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382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за счет </a:t>
                      </a:r>
                      <a:b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ввода объектов в эксплуатацию после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капитального ремонта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Ремонт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5145</a:t>
                      </a:r>
                      <a:endParaRPr lang="ru-RU" sz="9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связано с ростом цен на материалы, запчасти, услуги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Услуги сторонних организаций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не учтены при утверждении тарифа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Прочие затраты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2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Аренда земли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20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связан с заключением новых договоров аренды земельных участков,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в связи с получением в аренду в 2022 году новых земельных участков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воду 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увеличение произошло за счет повышения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МРП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платежи и сборы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Рост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налога на имущество произошло за счет капитализации стоимости капитальных ремонтов зданий и сооружений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4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Отчет </a:t>
            </a:r>
            <a:r>
              <a:rPr lang="ru-RU" dirty="0" smtClean="0"/>
              <a:t>о постатейном исполнении утвержденной тарифной </a:t>
            </a:r>
            <a:r>
              <a:rPr lang="ru-RU" dirty="0"/>
              <a:t>сметы по производству тепловой энергии за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47932"/>
              </p:ext>
            </p:extLst>
          </p:nvPr>
        </p:nvGraphicFramePr>
        <p:xfrm>
          <a:off x="248355" y="1783849"/>
          <a:ext cx="11535611" cy="3157136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5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заработная плата административного персонала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повышения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соц. налог и социальные отчисления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75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сторонних организаций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увеличения стоимости услуг ЭТП с 01.04.2023 г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технической экспертизы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Уменьшение произошло за счет предоставленного поставщиком ценового предложения на меньшую сумму</a:t>
                      </a:r>
                      <a:endParaRPr lang="ru-RU" sz="900" b="0" i="0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по реализации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Отклонения отсутствуют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на предоставление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66 522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141 716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(убыток)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-79 590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66 760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62 126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74018"/>
              </p:ext>
            </p:extLst>
          </p:nvPr>
        </p:nvGraphicFramePr>
        <p:xfrm>
          <a:off x="247224" y="1077910"/>
          <a:ext cx="11544300" cy="692359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:a16="http://schemas.microsoft.com/office/drawing/2014/main" xmlns="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:a16="http://schemas.microsoft.com/office/drawing/2014/main" xmlns="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:a16="http://schemas.microsoft.com/office/drawing/2014/main" xmlns="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xmlns="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:a16="http://schemas.microsoft.com/office/drawing/2014/main" xmlns="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утвержденной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приказом  №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97-ОД от 08.11.2021 г.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15645"/>
              </p:ext>
            </p:extLst>
          </p:nvPr>
        </p:nvGraphicFramePr>
        <p:xfrm>
          <a:off x="239667" y="4954565"/>
          <a:ext cx="11551857" cy="568845"/>
        </p:xfrm>
        <a:graphic>
          <a:graphicData uri="http://schemas.openxmlformats.org/drawingml/2006/table">
            <a:tbl>
              <a:tblPr/>
              <a:tblGrid>
                <a:gridCol w="344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8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2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7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87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0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тыс.Гкал.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40,772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объемов произошло за счет уменьшения спроса потребителей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тепловой энергии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(без НДС)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1 523,75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1 523,75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справочно: фактическая себестоимость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3 475,83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 </a:t>
            </a:r>
            <a:r>
              <a:rPr lang="ru-RU" b="0" dirty="0">
                <a:solidFill>
                  <a:schemeClr val="accent1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b="0" dirty="0" smtClean="0">
                <a:solidFill>
                  <a:schemeClr val="accent1"/>
                </a:solidFill>
              </a:rPr>
              <a:t>2023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1017621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545278"/>
            <a:ext cx="11292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результате проведенных капитальных ремонтов АО «ЕЭК» достигнуты следующие показатели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940120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54041"/>
              </p:ext>
            </p:extLst>
          </p:nvPr>
        </p:nvGraphicFramePr>
        <p:xfrm>
          <a:off x="462199" y="2289602"/>
          <a:ext cx="11280027" cy="2011143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108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52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5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соблюдения показателей надежности и качества,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несоблюдения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надежности и качества, </a:t>
                      </a: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-70%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мероприятий, предусмотренных в утвержденной инвестиционной программе позволили снизить уровень износа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участка трубопровода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задействованн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ого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производстве тепловой энергии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70%.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6307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4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Информация об основных финансово-экономических показателях и </a:t>
            </a:r>
            <a:r>
              <a:rPr lang="ru-RU" dirty="0" smtClean="0"/>
              <a:t>об </a:t>
            </a:r>
            <a:r>
              <a:rPr lang="ru-RU" dirty="0"/>
              <a:t>объемах предоставленных услуг по </a:t>
            </a:r>
            <a:r>
              <a:rPr lang="ru-RU" b="0" dirty="0" smtClean="0">
                <a:solidFill>
                  <a:schemeClr val="accent1"/>
                </a:solidFill>
              </a:rPr>
              <a:t>производству тепловой энергии за 2023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80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37984607"/>
              </p:ext>
            </p:extLst>
          </p:nvPr>
        </p:nvGraphicFramePr>
        <p:xfrm>
          <a:off x="2141538" y="2465388"/>
          <a:ext cx="3851276" cy="12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79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71003854"/>
              </p:ext>
            </p:extLst>
          </p:nvPr>
        </p:nvGraphicFramePr>
        <p:xfrm>
          <a:off x="2089150" y="1617663"/>
          <a:ext cx="2166938" cy="62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Убыток, млн</a:t>
            </a:r>
            <a:r>
              <a:rPr lang="ru-RU" sz="1200" dirty="0"/>
              <a:t>. </a:t>
            </a:r>
            <a:r>
              <a:rPr lang="ru-RU" sz="1200" dirty="0" smtClean="0"/>
              <a:t>тенге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61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34777331"/>
              </p:ext>
            </p:extLst>
          </p:nvPr>
        </p:nvGraphicFramePr>
        <p:xfrm>
          <a:off x="1654175" y="4406900"/>
          <a:ext cx="2960688" cy="65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64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97676716"/>
              </p:ext>
            </p:extLst>
          </p:nvPr>
        </p:nvGraphicFramePr>
        <p:xfrm>
          <a:off x="1365250" y="5100638"/>
          <a:ext cx="2960688" cy="63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83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47011243"/>
              </p:ext>
            </p:extLst>
          </p:nvPr>
        </p:nvGraphicFramePr>
        <p:xfrm>
          <a:off x="2141538" y="3721100"/>
          <a:ext cx="2774153" cy="69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b="0" dirty="0" smtClean="0"/>
              <a:t>Объем </a:t>
            </a:r>
            <a:r>
              <a:rPr lang="ru-RU" sz="1200" dirty="0" smtClean="0"/>
              <a:t>оказанных </a:t>
            </a:r>
            <a:r>
              <a:rPr lang="ru-RU" sz="1200" b="0" dirty="0" smtClean="0"/>
              <a:t>услуг за 2023 год  40 772 Гкал</a:t>
            </a:r>
          </a:p>
        </p:txBody>
      </p:sp>
      <p:graphicFrame>
        <p:nvGraphicFramePr>
          <p:cNvPr id="156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09626802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02" name="Прямоугольник 101"/>
          <p:cNvSpPr/>
          <p:nvPr>
            <p:custDataLst>
              <p:tags r:id="rId9"/>
            </p:custDataLst>
          </p:nvPr>
        </p:nvSpPr>
        <p:spPr bwMode="gray">
          <a:xfrm>
            <a:off x="9993313" y="3568700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21788</a:t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(53%)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>
            <p:custDataLst>
              <p:tags r:id="rId10"/>
            </p:custDataLst>
          </p:nvPr>
        </p:nvSpPr>
        <p:spPr bwMode="gray">
          <a:xfrm>
            <a:off x="8894763" y="2376488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144</a:t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9DF10F81-1A06-41CA-871D-B81F680299EB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>
            <p:custDataLst>
              <p:tags r:id="rId11"/>
            </p:custDataLst>
          </p:nvPr>
        </p:nvSpPr>
        <p:spPr bwMode="gray">
          <a:xfrm>
            <a:off x="8567738" y="245110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3074</a:t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088D3B0-5722-4A82-9500-208130B5F637}" type="datetime'''''8''''''''%'''''''''''''''">
              <a:rPr lang="ru-RU" altLang="en-US" sz="900" smtClean="0">
                <a:solidFill>
                  <a:schemeClr val="bg1"/>
                </a:solidFill>
              </a:rPr>
              <a:pPr/>
              <a:t>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12"/>
            </p:custDataLst>
          </p:nvPr>
        </p:nvSpPr>
        <p:spPr bwMode="gray">
          <a:xfrm>
            <a:off x="7739063" y="3381375"/>
            <a:ext cx="33655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10802</a:t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(27%)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13"/>
            </p:custDataLst>
          </p:nvPr>
        </p:nvSpPr>
        <p:spPr bwMode="gray">
          <a:xfrm>
            <a:off x="8151813" y="4441825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1718</a:t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(4%)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14"/>
            </p:custDataLst>
          </p:nvPr>
        </p:nvSpPr>
        <p:spPr bwMode="gray">
          <a:xfrm>
            <a:off x="8575675" y="469265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3246</a:t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(8%)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9" name="Прямоугольник 148"/>
          <p:cNvSpPr/>
          <p:nvPr>
            <p:custDataLst>
              <p:tags r:id="rId15"/>
            </p:custDataLst>
          </p:nvPr>
        </p:nvSpPr>
        <p:spPr bwMode="auto">
          <a:xfrm>
            <a:off x="10423525" y="3624264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6"/>
            </p:custDataLst>
          </p:nvPr>
        </p:nvSpPr>
        <p:spPr bwMode="auto">
          <a:xfrm>
            <a:off x="7548563" y="4743451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7"/>
            </p:custDataLst>
          </p:nvPr>
        </p:nvSpPr>
        <p:spPr bwMode="auto">
          <a:xfrm>
            <a:off x="7662863" y="5019676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8"/>
            </p:custDataLst>
          </p:nvPr>
        </p:nvSpPr>
        <p:spPr bwMode="auto">
          <a:xfrm>
            <a:off x="6545263" y="330993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9"/>
            </p:custDataLst>
          </p:nvPr>
        </p:nvSpPr>
        <p:spPr bwMode="auto">
          <a:xfrm>
            <a:off x="6821488" y="2233614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203C946-1F93-43E4-BB95-00C852A9C9B4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20"/>
            </p:custDataLst>
          </p:nvPr>
        </p:nvSpPr>
        <p:spPr bwMode="auto">
          <a:xfrm>
            <a:off x="8769350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9516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8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Информация о проводимой работе с потребителями регулируемых услуг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«ЕЭК»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Rounded Rectangle 526"/>
          <p:cNvSpPr/>
          <p:nvPr/>
        </p:nvSpPr>
        <p:spPr bwMode="gray">
          <a:xfrm>
            <a:off x="7213828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2023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2023 году отсутствовали:</a:t>
            </a:r>
          </a:p>
          <a:p>
            <a:r>
              <a:rPr lang="ru-RU" sz="1400" dirty="0" smtClean="0"/>
              <a:t>- аварии </a:t>
            </a:r>
            <a:r>
              <a:rPr lang="ru-RU" sz="1400" dirty="0"/>
              <a:t>на оборудовании, </a:t>
            </a:r>
            <a:r>
              <a:rPr lang="ru-RU" sz="1400" dirty="0" smtClean="0"/>
              <a:t>задействованном </a:t>
            </a:r>
            <a:r>
              <a:rPr lang="ru-RU" sz="1400" dirty="0"/>
              <a:t>в оказании регулируемых услуг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- отключения </a:t>
            </a:r>
            <a:r>
              <a:rPr lang="ru-RU" sz="1400" dirty="0"/>
              <a:t>потребителей регулируемых услуг АО «ЕЭК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390292" y="1874838"/>
            <a:ext cx="259172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с предоставлением ссылки на </a:t>
            </a:r>
            <a:r>
              <a:rPr lang="kk-KZ" sz="1400" dirty="0" smtClean="0"/>
              <a:t>подключение </a:t>
            </a:r>
            <a:r>
              <a:rPr lang="ru-RU" sz="1400" dirty="0"/>
              <a:t>к публичным слушаниям </a:t>
            </a:r>
            <a:r>
              <a:rPr lang="ru-RU" sz="1400" dirty="0" smtClean="0"/>
              <a:t>онлайн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9"/>
          <p:cNvSpPr txBox="1">
            <a:spLocks/>
          </p:cNvSpPr>
          <p:nvPr/>
        </p:nvSpPr>
        <p:spPr>
          <a:xfrm>
            <a:off x="1290637" y="4907944"/>
            <a:ext cx="10587037" cy="908665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defTabSz="914400" fontAlgn="base">
              <a:spcBef>
                <a:spcPts val="30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Оперативным контролем за работой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основных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производственных фондов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услуги по производству тепловой энергии; </a:t>
            </a:r>
          </a:p>
          <a:p>
            <a:pPr algn="just" defTabSz="914400" fontAlgn="base">
              <a:spcBef>
                <a:spcPts val="30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Периодическим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проведением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технического обслуживания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объектов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регулируемой услуги.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57" y="64198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872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rgbClr val="FFFFFF"/>
                </a:solidFill>
              </a:rPr>
              <a:pPr/>
              <a:t>100%</a:t>
            </a:fld>
            <a:endParaRPr lang="ru-RU" dirty="0">
              <a:solidFill>
                <a:srgbClr val="32373C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70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srgbClr val="32373C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1290637" y="3093566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>
              <a:spcBef>
                <a:spcPts val="30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Внедрением мероприятий по реконструкции и модернизации сетей и инженерных сооружений для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повышения безопасности, надежности 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экономичности</a:t>
            </a:r>
          </a:p>
          <a:p>
            <a:pPr>
              <a:spcBef>
                <a:spcPts val="30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Соответствием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температуры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сетевой воды центрального теплоснабжения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температурному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графику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Исполнением всех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статей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тарифной сметы;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Повышением надежности и качества регулируемых услуг потребителей</a:t>
            </a:r>
            <a:endParaRPr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455460" y="1351034"/>
            <a:ext cx="39718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</a:t>
            </a:r>
            <a:r>
              <a:rPr lang="ru-RU" sz="2800" dirty="0" smtClean="0">
                <a:solidFill>
                  <a:srgbClr val="EF7F1A"/>
                </a:solidFill>
              </a:rPr>
              <a:t>1</a:t>
            </a:r>
            <a:endParaRPr lang="en-US" sz="2800" dirty="0">
              <a:solidFill>
                <a:srgbClr val="EF7F1A"/>
              </a:solidFill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>
            <a:off x="9" y="1920208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9"/>
          <p:cNvSpPr txBox="1">
            <a:spLocks/>
          </p:cNvSpPr>
          <p:nvPr/>
        </p:nvSpPr>
        <p:spPr>
          <a:xfrm>
            <a:off x="1290637" y="2090132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Отсутствием отказов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оборудования и сбоев в системе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теплоснабжения.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Соответствием 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течении отопительного периода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гидравлических параметров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теплоносителя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расчетным значениям.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444187" y="2182496"/>
            <a:ext cx="39718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02</a:t>
            </a:r>
            <a:endParaRPr lang="en-US" sz="3600" dirty="0">
              <a:solidFill>
                <a:srgbClr val="EF7F1A"/>
              </a:solidFill>
            </a:endParaRPr>
          </a:p>
        </p:txBody>
      </p:sp>
      <p:cxnSp>
        <p:nvCxnSpPr>
          <p:cNvPr id="23" name="Straight Connector 47"/>
          <p:cNvCxnSpPr/>
          <p:nvPr/>
        </p:nvCxnSpPr>
        <p:spPr>
          <a:xfrm>
            <a:off x="0" y="2925046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 Placeholder 9"/>
          <p:cNvSpPr txBox="1">
            <a:spLocks/>
          </p:cNvSpPr>
          <p:nvPr/>
        </p:nvSpPr>
        <p:spPr>
          <a:xfrm>
            <a:off x="455460" y="3225868"/>
            <a:ext cx="45044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03</a:t>
            </a:r>
            <a:endParaRPr lang="en-US" sz="3600" dirty="0">
              <a:solidFill>
                <a:srgbClr val="EF7F1A"/>
              </a:solidFill>
            </a:endParaRPr>
          </a:p>
        </p:txBody>
      </p:sp>
      <p:cxnSp>
        <p:nvCxnSpPr>
          <p:cNvPr id="25" name="Straight Connector 51"/>
          <p:cNvCxnSpPr/>
          <p:nvPr/>
        </p:nvCxnSpPr>
        <p:spPr>
          <a:xfrm>
            <a:off x="0" y="3935665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 Placeholder 9"/>
          <p:cNvSpPr txBox="1">
            <a:spLocks/>
          </p:cNvSpPr>
          <p:nvPr/>
        </p:nvSpPr>
        <p:spPr>
          <a:xfrm>
            <a:off x="1304924" y="4013764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Использованием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работе современного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оборудования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вневедомственной охраной объектов регулируемой услуги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Снижением рисков возникновения аварийных ситуаций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endParaRPr lang="ru-RU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468791" y="4111187"/>
            <a:ext cx="40895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800" b="0">
                <a:solidFill>
                  <a:srgbClr val="EF7F1A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/>
              <a:t>0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8" name="Straight Connector 55"/>
          <p:cNvCxnSpPr/>
          <p:nvPr/>
        </p:nvCxnSpPr>
        <p:spPr>
          <a:xfrm>
            <a:off x="0" y="4752428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 Placeholder 9"/>
          <p:cNvSpPr txBox="1">
            <a:spLocks/>
          </p:cNvSpPr>
          <p:nvPr/>
        </p:nvSpPr>
        <p:spPr>
          <a:xfrm>
            <a:off x="478005" y="4986990"/>
            <a:ext cx="405357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800" b="0">
                <a:solidFill>
                  <a:srgbClr val="EF7F1A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30" name="Rectangle 40"/>
          <p:cNvSpPr/>
          <p:nvPr/>
        </p:nvSpPr>
        <p:spPr>
          <a:xfrm>
            <a:off x="0" y="5646978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Регулируемые услуги оказываются </a:t>
            </a:r>
            <a:r>
              <a:rPr lang="ru-RU" sz="1600" dirty="0">
                <a:solidFill>
                  <a:srgbClr val="FFFFFF"/>
                </a:solidFill>
              </a:rPr>
              <a:t>с учетом требований к качеству, установленных государственными органами в пределах их </a:t>
            </a:r>
            <a:r>
              <a:rPr lang="ru-RU" sz="1600" dirty="0" smtClean="0">
                <a:solidFill>
                  <a:srgbClr val="FFFFFF"/>
                </a:solidFill>
              </a:rPr>
              <a:t>компетенции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359" y="856379"/>
            <a:ext cx="7767587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Качество предоставляемых услуг обеспечивается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323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icP3to8JiNY6yfFiX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kolMfqxc1MFHZywHFy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XQC0Zjkc0aUpjZTKtUs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94iIbsrD.Puf33pJXnu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FXd2oOcLOBZ_tVUCs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iktHOuVPpMy7RezjYC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6GeZEIdYgQQgVv68r_c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rjCA7KJ5x7HdQQTrWkw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i8XCHZQaqh2yhWEre_Q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8Q2b5n1iG3YLHipcsn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5EE0E1E-0B15-4740-95FC-5FF2327463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37176</TotalTime>
  <Words>1654</Words>
  <Application>Microsoft Office PowerPoint</Application>
  <PresentationFormat>Широкоэкранный</PresentationFormat>
  <Paragraphs>491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Общая информация о субъекте естественной монополии</vt:lpstr>
      <vt:lpstr>ЕЭК: Информация об исполнении утвержденной инвестиционной программы за 2023 год</vt:lpstr>
      <vt:lpstr>ЕЭК: Информация о постатейном исполнении утвержденной тарифной сметы по производству тепловой энергии за 2023 год</vt:lpstr>
      <vt:lpstr>ЕЭК: Отчет о постатейном исполнении утвержденной тарифной сметы по производству тепловой энергии за 2023 год</vt:lpstr>
      <vt:lpstr>ЕЭК: Информация о соблюдении показателей качества и надежности регулируемых услуг и достижении показателей эффективности деятельности за 2023 год</vt:lpstr>
      <vt:lpstr>ЕЭК: Информация об основных финансово-экономических показателях и об объемах предоставленных услуг по производству тепловой энергии за 2023 год</vt:lpstr>
      <vt:lpstr>ЕЭК: 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 ЕЭК: Перспективы деятельности (планах развития), в том числе возможных изменениях тарифов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1347</cp:revision>
  <cp:lastPrinted>2023-07-12T08:24:27Z</cp:lastPrinted>
  <dcterms:created xsi:type="dcterms:W3CDTF">2017-11-25T12:09:27Z</dcterms:created>
  <dcterms:modified xsi:type="dcterms:W3CDTF">2024-04-16T06:58:15Z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